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i Hansen" userId="bcafb5cc-c472-48e4-901a-b2958ad60e60" providerId="ADAL" clId="{D945F2FF-042B-4CD5-91AA-F7031D8AE2B5}"/>
    <pc:docChg chg="undo custSel modSld">
      <pc:chgData name="Carli Hansen" userId="bcafb5cc-c472-48e4-901a-b2958ad60e60" providerId="ADAL" clId="{D945F2FF-042B-4CD5-91AA-F7031D8AE2B5}" dt="2022-12-07T15:32:42.977" v="160" actId="20577"/>
      <pc:docMkLst>
        <pc:docMk/>
      </pc:docMkLst>
      <pc:sldChg chg="modSp mod">
        <pc:chgData name="Carli Hansen" userId="bcafb5cc-c472-48e4-901a-b2958ad60e60" providerId="ADAL" clId="{D945F2FF-042B-4CD5-91AA-F7031D8AE2B5}" dt="2022-12-07T15:27:24.669" v="31" actId="20577"/>
        <pc:sldMkLst>
          <pc:docMk/>
          <pc:sldMk cId="3011701711" sldId="256"/>
        </pc:sldMkLst>
        <pc:spChg chg="mod">
          <ac:chgData name="Carli Hansen" userId="bcafb5cc-c472-48e4-901a-b2958ad60e60" providerId="ADAL" clId="{D945F2FF-042B-4CD5-91AA-F7031D8AE2B5}" dt="2022-12-07T15:27:15.643" v="9" actId="255"/>
          <ac:spMkLst>
            <pc:docMk/>
            <pc:sldMk cId="3011701711" sldId="256"/>
            <ac:spMk id="2" creationId="{00000000-0000-0000-0000-000000000000}"/>
          </ac:spMkLst>
        </pc:spChg>
        <pc:spChg chg="mod">
          <ac:chgData name="Carli Hansen" userId="bcafb5cc-c472-48e4-901a-b2958ad60e60" providerId="ADAL" clId="{D945F2FF-042B-4CD5-91AA-F7031D8AE2B5}" dt="2022-12-07T15:27:24.669" v="31" actId="20577"/>
          <ac:spMkLst>
            <pc:docMk/>
            <pc:sldMk cId="3011701711" sldId="256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D945F2FF-042B-4CD5-91AA-F7031D8AE2B5}" dt="2022-12-07T15:27:52.657" v="35" actId="20577"/>
        <pc:sldMkLst>
          <pc:docMk/>
          <pc:sldMk cId="2014855961" sldId="257"/>
        </pc:sldMkLst>
        <pc:spChg chg="mod">
          <ac:chgData name="Carli Hansen" userId="bcafb5cc-c472-48e4-901a-b2958ad60e60" providerId="ADAL" clId="{D945F2FF-042B-4CD5-91AA-F7031D8AE2B5}" dt="2022-12-07T15:27:52.657" v="35" actId="20577"/>
          <ac:spMkLst>
            <pc:docMk/>
            <pc:sldMk cId="2014855961" sldId="257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D945F2FF-042B-4CD5-91AA-F7031D8AE2B5}" dt="2022-12-07T15:28:42.496" v="68" actId="20577"/>
        <pc:sldMkLst>
          <pc:docMk/>
          <pc:sldMk cId="1733035844" sldId="258"/>
        </pc:sldMkLst>
        <pc:spChg chg="mod">
          <ac:chgData name="Carli Hansen" userId="bcafb5cc-c472-48e4-901a-b2958ad60e60" providerId="ADAL" clId="{D945F2FF-042B-4CD5-91AA-F7031D8AE2B5}" dt="2022-12-07T15:28:24.765" v="63" actId="20577"/>
          <ac:spMkLst>
            <pc:docMk/>
            <pc:sldMk cId="1733035844" sldId="258"/>
            <ac:spMk id="2" creationId="{00000000-0000-0000-0000-000000000000}"/>
          </ac:spMkLst>
        </pc:spChg>
        <pc:spChg chg="mod">
          <ac:chgData name="Carli Hansen" userId="bcafb5cc-c472-48e4-901a-b2958ad60e60" providerId="ADAL" clId="{D945F2FF-042B-4CD5-91AA-F7031D8AE2B5}" dt="2022-12-07T15:28:42.496" v="68" actId="20577"/>
          <ac:spMkLst>
            <pc:docMk/>
            <pc:sldMk cId="1733035844" sldId="258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D945F2FF-042B-4CD5-91AA-F7031D8AE2B5}" dt="2022-12-07T15:30:47.051" v="115" actId="20577"/>
        <pc:sldMkLst>
          <pc:docMk/>
          <pc:sldMk cId="3695357488" sldId="259"/>
        </pc:sldMkLst>
        <pc:spChg chg="mod">
          <ac:chgData name="Carli Hansen" userId="bcafb5cc-c472-48e4-901a-b2958ad60e60" providerId="ADAL" clId="{D945F2FF-042B-4CD5-91AA-F7031D8AE2B5}" dt="2022-12-07T15:30:47.051" v="115" actId="20577"/>
          <ac:spMkLst>
            <pc:docMk/>
            <pc:sldMk cId="3695357488" sldId="259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D945F2FF-042B-4CD5-91AA-F7031D8AE2B5}" dt="2022-12-07T15:32:11.905" v="139" actId="20577"/>
        <pc:sldMkLst>
          <pc:docMk/>
          <pc:sldMk cId="3846545503" sldId="260"/>
        </pc:sldMkLst>
        <pc:spChg chg="mod">
          <ac:chgData name="Carli Hansen" userId="bcafb5cc-c472-48e4-901a-b2958ad60e60" providerId="ADAL" clId="{D945F2FF-042B-4CD5-91AA-F7031D8AE2B5}" dt="2022-12-07T15:32:11.905" v="139" actId="20577"/>
          <ac:spMkLst>
            <pc:docMk/>
            <pc:sldMk cId="3846545503" sldId="260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D945F2FF-042B-4CD5-91AA-F7031D8AE2B5}" dt="2022-12-07T15:32:00.160" v="135" actId="20577"/>
        <pc:sldMkLst>
          <pc:docMk/>
          <pc:sldMk cId="3262703976" sldId="261"/>
        </pc:sldMkLst>
        <pc:spChg chg="mod">
          <ac:chgData name="Carli Hansen" userId="bcafb5cc-c472-48e4-901a-b2958ad60e60" providerId="ADAL" clId="{D945F2FF-042B-4CD5-91AA-F7031D8AE2B5}" dt="2022-12-07T15:31:30.866" v="123" actId="20577"/>
          <ac:spMkLst>
            <pc:docMk/>
            <pc:sldMk cId="3262703976" sldId="261"/>
            <ac:spMk id="2" creationId="{00000000-0000-0000-0000-000000000000}"/>
          </ac:spMkLst>
        </pc:spChg>
        <pc:spChg chg="mod">
          <ac:chgData name="Carli Hansen" userId="bcafb5cc-c472-48e4-901a-b2958ad60e60" providerId="ADAL" clId="{D945F2FF-042B-4CD5-91AA-F7031D8AE2B5}" dt="2022-12-07T15:32:00.160" v="135" actId="20577"/>
          <ac:spMkLst>
            <pc:docMk/>
            <pc:sldMk cId="3262703976" sldId="261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D945F2FF-042B-4CD5-91AA-F7031D8AE2B5}" dt="2022-12-07T15:32:42.977" v="160" actId="20577"/>
        <pc:sldMkLst>
          <pc:docMk/>
          <pc:sldMk cId="2714788704" sldId="262"/>
        </pc:sldMkLst>
        <pc:spChg chg="mod">
          <ac:chgData name="Carli Hansen" userId="bcafb5cc-c472-48e4-901a-b2958ad60e60" providerId="ADAL" clId="{D945F2FF-042B-4CD5-91AA-F7031D8AE2B5}" dt="2022-12-07T15:32:42.977" v="160" actId="20577"/>
          <ac:spMkLst>
            <pc:docMk/>
            <pc:sldMk cId="2714788704" sldId="262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D945F2FF-042B-4CD5-91AA-F7031D8AE2B5}" dt="2022-12-07T15:29:38.169" v="76" actId="5793"/>
        <pc:sldMkLst>
          <pc:docMk/>
          <pc:sldMk cId="3254379797" sldId="263"/>
        </pc:sldMkLst>
        <pc:spChg chg="mod">
          <ac:chgData name="Carli Hansen" userId="bcafb5cc-c472-48e4-901a-b2958ad60e60" providerId="ADAL" clId="{D945F2FF-042B-4CD5-91AA-F7031D8AE2B5}" dt="2022-12-07T15:29:38.169" v="76" actId="5793"/>
          <ac:spMkLst>
            <pc:docMk/>
            <pc:sldMk cId="3254379797" sldId="263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D945F2FF-042B-4CD5-91AA-F7031D8AE2B5}" dt="2022-12-07T15:30:14.028" v="107" actId="20577"/>
        <pc:sldMkLst>
          <pc:docMk/>
          <pc:sldMk cId="1915941296" sldId="264"/>
        </pc:sldMkLst>
        <pc:spChg chg="mod">
          <ac:chgData name="Carli Hansen" userId="bcafb5cc-c472-48e4-901a-b2958ad60e60" providerId="ADAL" clId="{D945F2FF-042B-4CD5-91AA-F7031D8AE2B5}" dt="2022-12-07T15:30:14.028" v="107" actId="20577"/>
          <ac:spMkLst>
            <pc:docMk/>
            <pc:sldMk cId="1915941296" sldId="264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D072-27F3-4FB6-9DE9-483706E1D568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8903-CDE0-4603-9BD3-4C0A26863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7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D072-27F3-4FB6-9DE9-483706E1D568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8903-CDE0-4603-9BD3-4C0A26863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22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D072-27F3-4FB6-9DE9-483706E1D568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8903-CDE0-4603-9BD3-4C0A26863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374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D072-27F3-4FB6-9DE9-483706E1D568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8903-CDE0-4603-9BD3-4C0A26863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99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D072-27F3-4FB6-9DE9-483706E1D568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8903-CDE0-4603-9BD3-4C0A26863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974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D072-27F3-4FB6-9DE9-483706E1D568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8903-CDE0-4603-9BD3-4C0A26863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490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D072-27F3-4FB6-9DE9-483706E1D568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8903-CDE0-4603-9BD3-4C0A26863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635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D072-27F3-4FB6-9DE9-483706E1D568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8903-CDE0-4603-9BD3-4C0A26863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14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D072-27F3-4FB6-9DE9-483706E1D568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8903-CDE0-4603-9BD3-4C0A26863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15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D072-27F3-4FB6-9DE9-483706E1D568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8903-CDE0-4603-9BD3-4C0A26863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391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D072-27F3-4FB6-9DE9-483706E1D568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8903-CDE0-4603-9BD3-4C0A26863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62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2D072-27F3-4FB6-9DE9-483706E1D568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78903-CDE0-4603-9BD3-4C0A26863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169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Writing a Research Report</a:t>
            </a:r>
            <a:br>
              <a:rPr lang="en-US" dirty="0"/>
            </a:br>
            <a:r>
              <a:rPr lang="en-US" sz="3200" dirty="0"/>
              <a:t>Tips and Warnings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R. Garner, DePaul University</a:t>
            </a:r>
          </a:p>
        </p:txBody>
      </p:sp>
    </p:spTree>
    <p:extLst>
      <p:ext uri="{BB962C8B-B14F-4D97-AF65-F5344CB8AC3E}">
        <p14:creationId xmlns:p14="http://schemas.microsoft.com/office/powerpoint/2010/main" val="3011701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Causality—extreme caution!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Avoid causal language in your RQ, hypotheses, findings, conclusion, etc. unless there is very good reason to believe the relationship is causal.</a:t>
            </a:r>
          </a:p>
          <a:p>
            <a:r>
              <a:rPr lang="en-US" dirty="0"/>
              <a:t>That means AVOID words such as: cause, influence, affect (verb), effects (noun), “factors,” etc.</a:t>
            </a:r>
          </a:p>
          <a:p>
            <a:r>
              <a:rPr lang="en-US" dirty="0"/>
              <a:t>Issues: time order, confounding variables.</a:t>
            </a:r>
          </a:p>
        </p:txBody>
      </p:sp>
    </p:spTree>
    <p:extLst>
      <p:ext uri="{BB962C8B-B14F-4D97-AF65-F5344CB8AC3E}">
        <p14:creationId xmlns:p14="http://schemas.microsoft.com/office/powerpoint/2010/main" val="2014855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Organizational and place-level units of analysis (cases)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Special care is required in wording RQs, hypotheses, findings, and conclusions when the units of analysis (cases) are organizations or places: states, countries, etc.</a:t>
            </a:r>
          </a:p>
          <a:p>
            <a:r>
              <a:rPr lang="en-US" dirty="0"/>
              <a:t>The variables are usually rates, proportions, per capita figures, means and medians, etc.</a:t>
            </a:r>
          </a:p>
          <a:p>
            <a:r>
              <a:rPr lang="en-US" dirty="0"/>
              <a:t>You cannot reach individual-level conclusions.</a:t>
            </a:r>
          </a:p>
          <a:p>
            <a:r>
              <a:rPr lang="en-US" dirty="0"/>
              <a:t>Causality is even more of a problem than with individual-level data!</a:t>
            </a:r>
          </a:p>
        </p:txBody>
      </p:sp>
    </p:spTree>
    <p:extLst>
      <p:ext uri="{BB962C8B-B14F-4D97-AF65-F5344CB8AC3E}">
        <p14:creationId xmlns:p14="http://schemas.microsoft.com/office/powerpoint/2010/main" val="1733035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One of our teams found that states with </a:t>
            </a:r>
            <a:r>
              <a:rPr lang="en-US" b="1" dirty="0"/>
              <a:t>higher proportions of college grads </a:t>
            </a:r>
            <a:r>
              <a:rPr lang="en-US" dirty="0"/>
              <a:t>have a </a:t>
            </a:r>
            <a:r>
              <a:rPr lang="en-US" b="1" dirty="0"/>
              <a:t>higher voter turnout</a:t>
            </a:r>
            <a:r>
              <a:rPr lang="en-US" dirty="0"/>
              <a:t>.</a:t>
            </a:r>
          </a:p>
          <a:p>
            <a:r>
              <a:rPr lang="en-US" dirty="0"/>
              <a:t>What does that mean? </a:t>
            </a:r>
            <a:r>
              <a:rPr lang="en-US" b="1" dirty="0"/>
              <a:t>Be careful!</a:t>
            </a:r>
          </a:p>
          <a:p>
            <a:r>
              <a:rPr lang="en-US" i="1" dirty="0"/>
              <a:t>College grads are more likely to vote, so more of them in a state means a higher proportion of voters. </a:t>
            </a:r>
            <a:r>
              <a:rPr lang="en-US" dirty="0"/>
              <a:t>This might be the reason for our finding, but we cannot be sure, and there might be a higher turnout among people without a college degree as well.</a:t>
            </a:r>
          </a:p>
          <a:p>
            <a:r>
              <a:rPr lang="en-US" i="1" dirty="0"/>
              <a:t>College completion “causes” voting at the individual level</a:t>
            </a:r>
            <a:r>
              <a:rPr lang="en-US" dirty="0"/>
              <a:t>. This might be true…but we can’t be sure.</a:t>
            </a:r>
          </a:p>
          <a:p>
            <a:r>
              <a:rPr lang="en-US" i="1" dirty="0"/>
              <a:t>A high % of college grads in a state </a:t>
            </a:r>
            <a:r>
              <a:rPr lang="en-US" b="1" i="1" dirty="0"/>
              <a:t>causes</a:t>
            </a:r>
            <a:r>
              <a:rPr lang="en-US" i="1" dirty="0"/>
              <a:t> higher voter turnout. </a:t>
            </a:r>
            <a:r>
              <a:rPr lang="en-US" dirty="0"/>
              <a:t>We only know they are related—no evidence about causality. </a:t>
            </a:r>
          </a:p>
          <a:p>
            <a:r>
              <a:rPr lang="en-US" dirty="0"/>
              <a:t>So…what CAN we conclude?</a:t>
            </a:r>
          </a:p>
        </p:txBody>
      </p:sp>
    </p:spTree>
    <p:extLst>
      <p:ext uri="{BB962C8B-B14F-4D97-AF65-F5344CB8AC3E}">
        <p14:creationId xmlns:p14="http://schemas.microsoft.com/office/powerpoint/2010/main" val="3254379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Place/organization-level thinking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STATES and COUNTRIES data sets make us more aware of the impact of place and structure.</a:t>
            </a:r>
          </a:p>
          <a:p>
            <a:r>
              <a:rPr lang="en-US" dirty="0"/>
              <a:t>A counter to faulty “psychological” thinking—“it’s up to the individual.”</a:t>
            </a:r>
          </a:p>
          <a:p>
            <a:r>
              <a:rPr lang="en-US" dirty="0"/>
              <a:t>A more critical understanding of structural forces that impact individuals.</a:t>
            </a:r>
          </a:p>
          <a:p>
            <a:r>
              <a:rPr lang="en-US" dirty="0"/>
              <a:t>For example: in societies with high levels of inequality, even the advantaged might have lower health outcomes.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941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Significance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Remember that a LOW p-value means a significant result (p &lt; 0.05).</a:t>
            </a:r>
          </a:p>
          <a:p>
            <a:r>
              <a:rPr lang="en-US" dirty="0"/>
              <a:t>It represents the probability that the null hypothesis is true in light of the discrepancy of the observed result. </a:t>
            </a:r>
            <a:r>
              <a:rPr lang="en-US" b="1" dirty="0"/>
              <a:t>True Null Hypothesis AND discrepant sample result.</a:t>
            </a:r>
          </a:p>
          <a:p>
            <a:r>
              <a:rPr lang="en-US" dirty="0"/>
              <a:t>Low p-value = unlikely sample outcome in the sampling distribution when the null hypothesis is true </a:t>
            </a:r>
            <a:r>
              <a:rPr lang="en-US" dirty="0">
                <a:sym typeface="Wingdings" pitchFamily="2" charset="2"/>
              </a:rPr>
              <a:t> so the Null Hypothesis is PROBABLY NOT true.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357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 we really need all that regression output?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Astute learners will have noticed that for a bivariate regression, the correlation matrix includes a lot of information (r with the correct sign, R-squared, and significance—hence also the bivariate standardized coefficient (beta = r) and its significance).</a:t>
            </a:r>
          </a:p>
          <a:p>
            <a:r>
              <a:rPr lang="en-US" dirty="0"/>
              <a:t>BUT—the scatter plot is important to look at.</a:t>
            </a:r>
          </a:p>
          <a:p>
            <a:r>
              <a:rPr lang="en-US" dirty="0"/>
              <a:t>Does this look vaguely like a straight line?</a:t>
            </a:r>
          </a:p>
          <a:p>
            <a:r>
              <a:rPr lang="en-US" dirty="0"/>
              <a:t>And the non-standardized coefficients require the regression equation.</a:t>
            </a:r>
          </a:p>
        </p:txBody>
      </p:sp>
    </p:spTree>
    <p:extLst>
      <p:ext uri="{BB962C8B-B14F-4D97-AF65-F5344CB8AC3E}">
        <p14:creationId xmlns:p14="http://schemas.microsoft.com/office/powerpoint/2010/main" val="3846545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Regression: a few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Unless the data set is pretty big, avoid using a lot of predictor (IV) variables—for our purposes, 2 or 3 at most.</a:t>
            </a:r>
          </a:p>
          <a:p>
            <a:r>
              <a:rPr lang="en-US" dirty="0"/>
              <a:t>First look at all the interesting variables (outcome DV and possible predictors (IVs)) in the bivariate correlation matrix.</a:t>
            </a:r>
          </a:p>
          <a:p>
            <a:r>
              <a:rPr lang="en-US" dirty="0"/>
              <a:t>For the multiple regression, pick a couple of IVs that are strongly and significantly correlated with the DV, but with less than a 0.8 (absolute value) for the correlations  among the predictors (to avoid “multicollinearity”).</a:t>
            </a:r>
          </a:p>
          <a:p>
            <a:r>
              <a:rPr lang="en-US" dirty="0"/>
              <a:t>Use “different” IVs—not ones that basically measure the same thing.</a:t>
            </a:r>
          </a:p>
        </p:txBody>
      </p:sp>
    </p:spTree>
    <p:extLst>
      <p:ext uri="{BB962C8B-B14F-4D97-AF65-F5344CB8AC3E}">
        <p14:creationId xmlns:p14="http://schemas.microsoft.com/office/powerpoint/2010/main" val="3262703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the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Before starting the data analysis, develop a coherent RG around which the hypotheses can “cluster” (underlying conceptual variable?)</a:t>
            </a:r>
          </a:p>
          <a:p>
            <a:r>
              <a:rPr lang="en-US" dirty="0"/>
              <a:t>Motivate the hypotheses briefly.</a:t>
            </a:r>
          </a:p>
          <a:p>
            <a:r>
              <a:rPr lang="en-US" dirty="0"/>
              <a:t>Findings: do NOT repeat the math from </a:t>
            </a:r>
            <a:r>
              <a:rPr lang="en-US"/>
              <a:t>the output; explain </a:t>
            </a:r>
            <a:r>
              <a:rPr lang="en-US" dirty="0"/>
              <a:t>the result in plain language.</a:t>
            </a:r>
          </a:p>
          <a:p>
            <a:r>
              <a:rPr lang="en-US" dirty="0"/>
              <a:t>Develop a conclusion that uses evidence-based critical thinking about the RQ.</a:t>
            </a:r>
          </a:p>
        </p:txBody>
      </p:sp>
    </p:spTree>
    <p:extLst>
      <p:ext uri="{BB962C8B-B14F-4D97-AF65-F5344CB8AC3E}">
        <p14:creationId xmlns:p14="http://schemas.microsoft.com/office/powerpoint/2010/main" val="2714788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689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Writing a Research Report Tips and Warnings</vt:lpstr>
      <vt:lpstr>Causality—extreme caution!</vt:lpstr>
      <vt:lpstr>Organizational and place-level units of analysis (cases)</vt:lpstr>
      <vt:lpstr>Example</vt:lpstr>
      <vt:lpstr>Place/organization-level thinking</vt:lpstr>
      <vt:lpstr>Significance</vt:lpstr>
      <vt:lpstr>Do we really need all that regression output?</vt:lpstr>
      <vt:lpstr>Multiple Regression: a few tips</vt:lpstr>
      <vt:lpstr>Writing the Report</vt:lpstr>
    </vt:vector>
  </TitlesOfParts>
  <Company>DePaul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number of things to look out for--</dc:title>
  <dc:creator>Garner, Roberta</dc:creator>
  <cp:lastModifiedBy>Carli Hansen</cp:lastModifiedBy>
  <cp:revision>12</cp:revision>
  <dcterms:created xsi:type="dcterms:W3CDTF">2014-02-20T16:15:43Z</dcterms:created>
  <dcterms:modified xsi:type="dcterms:W3CDTF">2022-12-07T15:32:46Z</dcterms:modified>
</cp:coreProperties>
</file>